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5" autoAdjust="0"/>
    <p:restoredTop sz="95202" autoAdjust="0"/>
  </p:normalViewPr>
  <p:slideViewPr>
    <p:cSldViewPr snapToGrid="0">
      <p:cViewPr varScale="1">
        <p:scale>
          <a:sx n="81" d="100"/>
          <a:sy n="81" d="100"/>
        </p:scale>
        <p:origin x="902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9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9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6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1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5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6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7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5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7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4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2562469" y="1041402"/>
            <a:ext cx="7140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7200" b="1" kern="0" dirty="0">
                <a:ln w="3175">
                  <a:noFill/>
                </a:ln>
                <a:solidFill>
                  <a:prstClr val="white"/>
                </a:solidFill>
                <a:latin typeface="+mj-lt"/>
                <a:ea typeface="야놀자 야체 B" panose="02020603020101020101" pitchFamily="18" charset="-127"/>
              </a:rPr>
              <a:t>Balancing </a:t>
            </a:r>
            <a:r>
              <a:rPr lang="en-US" altLang="ko-KR" sz="7200" b="1" kern="0" dirty="0">
                <a:ln w="3175">
                  <a:noFill/>
                </a:ln>
                <a:solidFill>
                  <a:srgbClr val="69C3CB"/>
                </a:solidFill>
                <a:latin typeface="+mj-lt"/>
                <a:ea typeface="야놀자 야체 B" panose="02020603020101020101" pitchFamily="18" charset="-127"/>
              </a:rPr>
              <a:t>Table</a:t>
            </a:r>
            <a:endParaRPr lang="en-US" altLang="ko-KR" sz="7200" kern="0" dirty="0">
              <a:solidFill>
                <a:srgbClr val="69C3CB"/>
              </a:solidFill>
              <a:latin typeface="+mj-lt"/>
            </a:endParaRPr>
          </a:p>
        </p:txBody>
      </p:sp>
      <p:sp>
        <p:nvSpPr>
          <p:cNvPr id="48" name="양쪽 모서리가 둥근 사각형 47"/>
          <p:cNvSpPr/>
          <p:nvPr/>
        </p:nvSpPr>
        <p:spPr>
          <a:xfrm>
            <a:off x="3297380" y="2870288"/>
            <a:ext cx="1473200" cy="1502664"/>
          </a:xfrm>
          <a:prstGeom prst="round2SameRect">
            <a:avLst/>
          </a:prstGeom>
          <a:solidFill>
            <a:srgbClr val="69C3CB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  <a:latin typeface="+mj-ea"/>
                <a:ea typeface="+mj-ea"/>
              </a:rPr>
              <a:t>최영운</a:t>
            </a:r>
            <a:endParaRPr lang="en-US" altLang="ko-KR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9" name="양쪽 모서리가 둥근 사각형 48"/>
          <p:cNvSpPr/>
          <p:nvPr/>
        </p:nvSpPr>
        <p:spPr>
          <a:xfrm>
            <a:off x="3297380" y="4372951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팀장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1325754" y="2878202"/>
            <a:ext cx="1473200" cy="1502664"/>
          </a:xfrm>
          <a:prstGeom prst="round2SameRect">
            <a:avLst/>
          </a:prstGeom>
          <a:solidFill>
            <a:srgbClr val="69C3CB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  <a:latin typeface="+mj-ea"/>
                <a:ea typeface="+mj-ea"/>
              </a:rPr>
              <a:t>차동혁</a:t>
            </a:r>
            <a:endParaRPr lang="en-US" altLang="ko-KR" dirty="0">
              <a:solidFill>
                <a:prstClr val="white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prstClr val="white"/>
                </a:solidFill>
                <a:latin typeface="+mj-ea"/>
                <a:ea typeface="+mj-ea"/>
              </a:rPr>
              <a:t>교수님</a:t>
            </a:r>
          </a:p>
        </p:txBody>
      </p:sp>
      <p:sp>
        <p:nvSpPr>
          <p:cNvPr id="51" name="양쪽 모서리가 둥근 사각형 50"/>
          <p:cNvSpPr/>
          <p:nvPr/>
        </p:nvSpPr>
        <p:spPr>
          <a:xfrm>
            <a:off x="1325754" y="4372952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지도 교수님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0" name="양쪽 모서리가 둥근 사각형 47">
            <a:extLst>
              <a:ext uri="{FF2B5EF4-FFF2-40B4-BE49-F238E27FC236}">
                <a16:creationId xmlns:a16="http://schemas.microsoft.com/office/drawing/2014/main" id="{03D06D97-93D6-4801-A7D2-0B678C5230D1}"/>
              </a:ext>
            </a:extLst>
          </p:cNvPr>
          <p:cNvSpPr/>
          <p:nvPr/>
        </p:nvSpPr>
        <p:spPr>
          <a:xfrm>
            <a:off x="9393046" y="2878202"/>
            <a:ext cx="1473200" cy="1502664"/>
          </a:xfrm>
          <a:prstGeom prst="round2SameRect">
            <a:avLst/>
          </a:prstGeom>
          <a:solidFill>
            <a:srgbClr val="69C3CB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  <a:latin typeface="+mj-ea"/>
                <a:ea typeface="+mj-ea"/>
              </a:rPr>
              <a:t>최윤재</a:t>
            </a:r>
            <a:endParaRPr lang="ko-KR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1" name="양쪽 모서리가 둥근 사각형 48">
            <a:extLst>
              <a:ext uri="{FF2B5EF4-FFF2-40B4-BE49-F238E27FC236}">
                <a16:creationId xmlns:a16="http://schemas.microsoft.com/office/drawing/2014/main" id="{ACC82F74-8ADD-44FE-94DA-461433F14C35}"/>
              </a:ext>
            </a:extLst>
          </p:cNvPr>
          <p:cNvSpPr/>
          <p:nvPr/>
        </p:nvSpPr>
        <p:spPr>
          <a:xfrm>
            <a:off x="9393046" y="4372949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조원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3" name="양쪽 모서리가 둥근 사각형 47">
            <a:extLst>
              <a:ext uri="{FF2B5EF4-FFF2-40B4-BE49-F238E27FC236}">
                <a16:creationId xmlns:a16="http://schemas.microsoft.com/office/drawing/2014/main" id="{4C086C27-7546-4EE0-BDD3-77AA45BF9B82}"/>
              </a:ext>
            </a:extLst>
          </p:cNvPr>
          <p:cNvSpPr/>
          <p:nvPr/>
        </p:nvSpPr>
        <p:spPr>
          <a:xfrm>
            <a:off x="5341322" y="2878202"/>
            <a:ext cx="1473200" cy="1502664"/>
          </a:xfrm>
          <a:prstGeom prst="round2SameRect">
            <a:avLst/>
          </a:prstGeom>
          <a:solidFill>
            <a:srgbClr val="69C3CB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+mj-ea"/>
                <a:ea typeface="+mj-ea"/>
              </a:rPr>
              <a:t>이용선</a:t>
            </a:r>
            <a:endParaRPr lang="en-US" altLang="ko-KR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4" name="양쪽 모서리가 둥근 사각형 48">
            <a:extLst>
              <a:ext uri="{FF2B5EF4-FFF2-40B4-BE49-F238E27FC236}">
                <a16:creationId xmlns:a16="http://schemas.microsoft.com/office/drawing/2014/main" id="{66FA9EC4-5231-419F-89B4-6B9FBC07ED58}"/>
              </a:ext>
            </a:extLst>
          </p:cNvPr>
          <p:cNvSpPr/>
          <p:nvPr/>
        </p:nvSpPr>
        <p:spPr>
          <a:xfrm>
            <a:off x="5341322" y="4372950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조원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9" name="양쪽 모서리가 둥근 사각형 47">
            <a:extLst>
              <a:ext uri="{FF2B5EF4-FFF2-40B4-BE49-F238E27FC236}">
                <a16:creationId xmlns:a16="http://schemas.microsoft.com/office/drawing/2014/main" id="{7A971446-3572-4865-980A-EA28C10C32C4}"/>
              </a:ext>
            </a:extLst>
          </p:cNvPr>
          <p:cNvSpPr/>
          <p:nvPr/>
        </p:nvSpPr>
        <p:spPr>
          <a:xfrm>
            <a:off x="7385264" y="2878202"/>
            <a:ext cx="1473200" cy="1502664"/>
          </a:xfrm>
          <a:prstGeom prst="round2SameRect">
            <a:avLst/>
          </a:prstGeom>
          <a:solidFill>
            <a:srgbClr val="69C3CB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+mj-ea"/>
                <a:ea typeface="+mj-ea"/>
              </a:rPr>
              <a:t>이병준</a:t>
            </a:r>
            <a:endParaRPr lang="en-US" altLang="ko-KR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0" name="양쪽 모서리가 둥근 사각형 48">
            <a:extLst>
              <a:ext uri="{FF2B5EF4-FFF2-40B4-BE49-F238E27FC236}">
                <a16:creationId xmlns:a16="http://schemas.microsoft.com/office/drawing/2014/main" id="{752DE95D-CB4C-48A3-A9B4-1ABD7658396F}"/>
              </a:ext>
            </a:extLst>
          </p:cNvPr>
          <p:cNvSpPr/>
          <p:nvPr/>
        </p:nvSpPr>
        <p:spPr>
          <a:xfrm>
            <a:off x="7385264" y="4372949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조원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C57D4-5A0A-4EE4-A0B7-E68E0CFD3C03}"/>
              </a:ext>
            </a:extLst>
          </p:cNvPr>
          <p:cNvSpPr txBox="1"/>
          <p:nvPr/>
        </p:nvSpPr>
        <p:spPr>
          <a:xfrm>
            <a:off x="11431858" y="179111"/>
            <a:ext cx="63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495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08286"/>
            <a:ext cx="12192000" cy="69662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71995" y="51766"/>
            <a:ext cx="2581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+mj-ea"/>
              </a:rPr>
              <a:t>6.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</a:rPr>
              <a:t>진행상황</a:t>
            </a:r>
            <a:endParaRPr lang="en-US" altLang="ko-KR" sz="900" kern="0" dirty="0">
              <a:solidFill>
                <a:prstClr val="white"/>
              </a:solidFill>
              <a:latin typeface="+mj-ea"/>
            </a:endParaRPr>
          </a:p>
        </p:txBody>
      </p:sp>
      <p:pic>
        <p:nvPicPr>
          <p:cNvPr id="18" name="그림 17" descr="실내, 싱크, 앉아있는, 하얀색이(가) 표시된 사진&#10;&#10;자동 생성된 설명">
            <a:extLst>
              <a:ext uri="{FF2B5EF4-FFF2-40B4-BE49-F238E27FC236}">
                <a16:creationId xmlns:a16="http://schemas.microsoft.com/office/drawing/2014/main" id="{015DAC8F-A288-40D5-968B-81ECCF312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40" y="1379107"/>
            <a:ext cx="4388048" cy="3291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85CE60-9335-4013-97E2-354594C13186}"/>
              </a:ext>
            </a:extLst>
          </p:cNvPr>
          <p:cNvSpPr txBox="1"/>
          <p:nvPr/>
        </p:nvSpPr>
        <p:spPr>
          <a:xfrm>
            <a:off x="2610498" y="5109561"/>
            <a:ext cx="195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결합된 하판 부분</a:t>
            </a:r>
          </a:p>
        </p:txBody>
      </p:sp>
      <p:pic>
        <p:nvPicPr>
          <p:cNvPr id="5" name="그림 4" descr="테이블, 실내, 앉아있는, 싱크이(가) 표시된 사진&#10;&#10;자동 생성된 설명">
            <a:extLst>
              <a:ext uri="{FF2B5EF4-FFF2-40B4-BE49-F238E27FC236}">
                <a16:creationId xmlns:a16="http://schemas.microsoft.com/office/drawing/2014/main" id="{FF35B8B1-A18B-4154-9277-44DE93F78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91" y="1379107"/>
            <a:ext cx="4389069" cy="3291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50DCDE-55B4-46FA-BB4B-414D56504377}"/>
              </a:ext>
            </a:extLst>
          </p:cNvPr>
          <p:cNvSpPr txBox="1"/>
          <p:nvPr/>
        </p:nvSpPr>
        <p:spPr>
          <a:xfrm>
            <a:off x="7985761" y="5109561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 외형도</a:t>
            </a:r>
          </a:p>
        </p:txBody>
      </p:sp>
    </p:spTree>
    <p:extLst>
      <p:ext uri="{BB962C8B-B14F-4D97-AF65-F5344CB8AC3E}">
        <p14:creationId xmlns:p14="http://schemas.microsoft.com/office/powerpoint/2010/main" val="1349577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08286"/>
            <a:ext cx="12192000" cy="69662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71995" y="51766"/>
            <a:ext cx="2563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>
                <a:solidFill>
                  <a:prstClr val="white"/>
                </a:solidFill>
                <a:latin typeface="+mj-ea"/>
              </a:rPr>
              <a:t>6. </a:t>
            </a:r>
            <a:r>
              <a:rPr lang="ko-KR" altLang="en-US" sz="3600" b="1" kern="0">
                <a:solidFill>
                  <a:srgbClr val="43CBD7"/>
                </a:solidFill>
                <a:latin typeface="+mj-ea"/>
              </a:rPr>
              <a:t>진행상황</a:t>
            </a:r>
            <a:endParaRPr lang="en-US" altLang="ko-KR" sz="900" kern="0">
              <a:solidFill>
                <a:prstClr val="white"/>
              </a:solidFill>
              <a:latin typeface="+mj-ea"/>
            </a:endParaRPr>
          </a:p>
        </p:txBody>
      </p:sp>
      <p:pic>
        <p:nvPicPr>
          <p:cNvPr id="4" name="센서 데이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694420" y="1429694"/>
            <a:ext cx="8803159" cy="4715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08286"/>
            <a:ext cx="12192000" cy="69662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71995" y="51766"/>
            <a:ext cx="2581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+mj-ea"/>
              </a:rPr>
              <a:t>6.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</a:rPr>
              <a:t>진행상황</a:t>
            </a:r>
            <a:endParaRPr lang="en-US" altLang="ko-KR" sz="900" kern="0" dirty="0">
              <a:solidFill>
                <a:prstClr val="white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276CDC-82BA-4A7D-9B1F-BF0F7A674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91" y="2479417"/>
            <a:ext cx="2922496" cy="294350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F684A69-9644-4D57-A10D-248E68E14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58" y="2479417"/>
            <a:ext cx="5836919" cy="2943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45A138-69D9-43AA-A57C-4C2BB24A9558}"/>
              </a:ext>
            </a:extLst>
          </p:cNvPr>
          <p:cNvSpPr txBox="1"/>
          <p:nvPr/>
        </p:nvSpPr>
        <p:spPr>
          <a:xfrm>
            <a:off x="4591300" y="1357924"/>
            <a:ext cx="300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</a:t>
            </a:r>
            <a:r>
              <a:rPr lang="ko-KR" altLang="en-US" sz="2400" dirty="0"/>
              <a:t>센서 데이터 로그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5581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08286"/>
            <a:ext cx="12192000" cy="69662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71995" y="51766"/>
            <a:ext cx="2581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+mj-ea"/>
              </a:rPr>
              <a:t>6.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</a:rPr>
              <a:t>진행상황</a:t>
            </a:r>
            <a:endParaRPr lang="en-US" altLang="ko-KR" sz="900" kern="0" dirty="0">
              <a:solidFill>
                <a:prstClr val="white"/>
              </a:solidFill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22C13-2092-4300-B97E-B2A71078BEC7}"/>
              </a:ext>
            </a:extLst>
          </p:cNvPr>
          <p:cNvSpPr txBox="1"/>
          <p:nvPr/>
        </p:nvSpPr>
        <p:spPr>
          <a:xfrm>
            <a:off x="4228382" y="995284"/>
            <a:ext cx="386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&lt;MCU – </a:t>
            </a:r>
            <a:r>
              <a:rPr lang="ko-KR" altLang="en-US" sz="2400" dirty="0"/>
              <a:t>센서 상호 통신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  <p:pic>
        <p:nvPicPr>
          <p:cNvPr id="7" name="KakaoTalk_20200609_235114103 (3).mp4 - 곰플레이어 2020-06-10 00-28-13">
            <a:hlinkClick r:id="" action="ppaction://media"/>
            <a:extLst>
              <a:ext uri="{FF2B5EF4-FFF2-40B4-BE49-F238E27FC236}">
                <a16:creationId xmlns:a16="http://schemas.microsoft.com/office/drawing/2014/main" id="{CABA1258-F4B2-4BAE-99C5-6AA3405299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6120" y="1677971"/>
            <a:ext cx="10435472" cy="42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1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08286"/>
            <a:ext cx="12192000" cy="69662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71995" y="51766"/>
            <a:ext cx="2581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+mj-ea"/>
              </a:rPr>
              <a:t>6.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</a:rPr>
              <a:t>진행상황</a:t>
            </a:r>
            <a:endParaRPr lang="en-US" altLang="ko-KR" sz="900" kern="0" dirty="0">
              <a:solidFill>
                <a:prstClr val="white"/>
              </a:solidFill>
              <a:latin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9AAA1-9461-45E5-B8FE-08EB3139C42D}"/>
              </a:ext>
            </a:extLst>
          </p:cNvPr>
          <p:cNvSpPr txBox="1"/>
          <p:nvPr/>
        </p:nvSpPr>
        <p:spPr>
          <a:xfrm>
            <a:off x="1829234" y="5603195"/>
            <a:ext cx="2952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Stm</a:t>
            </a:r>
            <a:r>
              <a:rPr lang="ko-KR" altLang="en-US" dirty="0"/>
              <a:t>보드를 이용하여 </a:t>
            </a:r>
            <a:r>
              <a:rPr lang="en-US" altLang="ko-KR" dirty="0"/>
              <a:t>3</a:t>
            </a:r>
            <a:r>
              <a:rPr lang="ko-KR" altLang="en-US" dirty="0"/>
              <a:t>개의 모터를 제어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02A8A4-A717-4880-BFEC-E050CDF89966}"/>
              </a:ext>
            </a:extLst>
          </p:cNvPr>
          <p:cNvSpPr txBox="1"/>
          <p:nvPr/>
        </p:nvSpPr>
        <p:spPr>
          <a:xfrm>
            <a:off x="7453151" y="5603194"/>
            <a:ext cx="295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상판 위에 물건을 올려놓고 </a:t>
            </a:r>
            <a:r>
              <a:rPr lang="en-US" altLang="ko-KR" dirty="0"/>
              <a:t>3</a:t>
            </a:r>
            <a:r>
              <a:rPr lang="ko-KR" altLang="en-US" dirty="0"/>
              <a:t>개의 모터를 제어</a:t>
            </a:r>
          </a:p>
        </p:txBody>
      </p:sp>
      <p:pic>
        <p:nvPicPr>
          <p:cNvPr id="4" name="KakaoTalk_20200609_235114103 (1).mp4 - 곰플레이어 2020-06-10 00-27-29">
            <a:hlinkClick r:id="" action="ppaction://media"/>
            <a:extLst>
              <a:ext uri="{FF2B5EF4-FFF2-40B4-BE49-F238E27FC236}">
                <a16:creationId xmlns:a16="http://schemas.microsoft.com/office/drawing/2014/main" id="{D205D6B9-9C1F-42E3-BB46-2A29845B9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741" y="1548130"/>
            <a:ext cx="5483259" cy="3337089"/>
          </a:xfrm>
          <a:prstGeom prst="rect">
            <a:avLst/>
          </a:prstGeom>
        </p:spPr>
      </p:pic>
      <p:pic>
        <p:nvPicPr>
          <p:cNvPr id="5" name="KakaoTalk_20200609_235114103 (4).mp4 - 곰플레이어 2020-06-10 00-29-17">
            <a:hlinkClick r:id="" action="ppaction://media"/>
            <a:extLst>
              <a:ext uri="{FF2B5EF4-FFF2-40B4-BE49-F238E27FC236}">
                <a16:creationId xmlns:a16="http://schemas.microsoft.com/office/drawing/2014/main" id="{E6E8E0F5-F07C-4160-B685-8CEE16C2918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5112" y="1548130"/>
            <a:ext cx="5564125" cy="33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06680"/>
            <a:ext cx="12192000" cy="696468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05421" y="11486"/>
            <a:ext cx="2581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1.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  <a:ea typeface="+mj-ea"/>
              </a:rPr>
              <a:t>작품개요</a:t>
            </a:r>
            <a:endParaRPr lang="en-US" altLang="ko-KR" sz="3600" b="1" kern="0" dirty="0">
              <a:ln w="3175">
                <a:noFill/>
              </a:ln>
              <a:solidFill>
                <a:srgbClr val="43CBD7"/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1F0AA7-DDBF-42A3-9966-9235461F0AD8}"/>
              </a:ext>
            </a:extLst>
          </p:cNvPr>
          <p:cNvSpPr/>
          <p:nvPr/>
        </p:nvSpPr>
        <p:spPr>
          <a:xfrm>
            <a:off x="1543980" y="1302538"/>
            <a:ext cx="9104039" cy="52208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AB524-C830-4845-B924-B085419C398B}"/>
              </a:ext>
            </a:extLst>
          </p:cNvPr>
          <p:cNvSpPr txBox="1"/>
          <p:nvPr/>
        </p:nvSpPr>
        <p:spPr>
          <a:xfrm>
            <a:off x="1992795" y="1629873"/>
            <a:ext cx="7941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Balancing Table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가속도 </a:t>
            </a:r>
            <a:r>
              <a:rPr lang="en-US" altLang="ko-KR" dirty="0"/>
              <a:t>, </a:t>
            </a:r>
            <a:r>
              <a:rPr lang="ko-KR" altLang="en-US" dirty="0" err="1"/>
              <a:t>자이로</a:t>
            </a:r>
            <a:r>
              <a:rPr lang="ko-KR" altLang="en-US" dirty="0"/>
              <a:t> 센서를 이용한 수평 </a:t>
            </a:r>
            <a:r>
              <a:rPr lang="en-US" altLang="ko-KR" dirty="0"/>
              <a:t>Balancing Table</a:t>
            </a:r>
          </a:p>
          <a:p>
            <a:r>
              <a:rPr lang="en-US" altLang="ko-KR" dirty="0"/>
              <a:t>- 3</a:t>
            </a:r>
            <a:r>
              <a:rPr lang="ko-KR" altLang="en-US" dirty="0"/>
              <a:t>개의 모터를 이용하여 각도 조절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선상 등 지면이 흔들리는 환경에서 수평을 유지하기 위한 목적 </a:t>
            </a:r>
          </a:p>
        </p:txBody>
      </p:sp>
      <p:pic>
        <p:nvPicPr>
          <p:cNvPr id="10" name="그림 9" descr="개체, 테이블이(가) 표시된 사진&#10;&#10;자동 생성된 설명">
            <a:extLst>
              <a:ext uri="{FF2B5EF4-FFF2-40B4-BE49-F238E27FC236}">
                <a16:creationId xmlns:a16="http://schemas.microsoft.com/office/drawing/2014/main" id="{D1A9A5C5-EC8F-4129-9771-6A66DEBA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72" y="3107201"/>
            <a:ext cx="3306211" cy="33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06680"/>
            <a:ext cx="12192000" cy="696467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69265" y="51766"/>
            <a:ext cx="3786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1.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  <a:ea typeface="+mj-ea"/>
              </a:rPr>
              <a:t>시스템 구성도</a:t>
            </a:r>
            <a:endParaRPr lang="en-US" altLang="ko-KR" sz="900" kern="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4" name="Rectangle 21">
            <a:extLst>
              <a:ext uri="{FF2B5EF4-FFF2-40B4-BE49-F238E27FC236}">
                <a16:creationId xmlns:a16="http://schemas.microsoft.com/office/drawing/2014/main" id="{78DDF4BD-309F-4D44-B9B1-4D77A71F7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564" y="5529955"/>
            <a:ext cx="23764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가속도 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+mj-ea"/>
                <a:ea typeface="+mj-ea"/>
              </a:rPr>
              <a:t>자이로</a:t>
            </a: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 센서</a:t>
            </a:r>
          </a:p>
        </p:txBody>
      </p:sp>
      <p:pic>
        <p:nvPicPr>
          <p:cNvPr id="10" name="그림 9" descr="전자기기, 회로, 하얀색이(가) 표시된 사진&#10;&#10;자동 생성된 설명">
            <a:extLst>
              <a:ext uri="{FF2B5EF4-FFF2-40B4-BE49-F238E27FC236}">
                <a16:creationId xmlns:a16="http://schemas.microsoft.com/office/drawing/2014/main" id="{48978193-B475-409E-9C3B-092E0E28F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03" y="2656665"/>
            <a:ext cx="1304747" cy="2147397"/>
          </a:xfrm>
          <a:prstGeom prst="rect">
            <a:avLst/>
          </a:prstGeom>
          <a:ln w="38100" cap="sq">
            <a:solidFill>
              <a:srgbClr val="40404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D34CDA-8E30-4C6D-B298-166CFA554E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0655" y="4435684"/>
            <a:ext cx="1004540" cy="1004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B176CBBE-DBF4-4356-AB53-B8262A4A0B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10" y="3156263"/>
            <a:ext cx="1105338" cy="922461"/>
          </a:xfrm>
          <a:prstGeom prst="rect">
            <a:avLst/>
          </a:prstGeom>
          <a:ln w="38100" cap="sq">
            <a:solidFill>
              <a:srgbClr val="44A0B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4EA2D070-D256-4B04-AE84-71B20873F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49" y="3156263"/>
            <a:ext cx="1019326" cy="922461"/>
          </a:xfrm>
          <a:prstGeom prst="rect">
            <a:avLst/>
          </a:prstGeom>
          <a:ln w="38100" cap="sq">
            <a:solidFill>
              <a:srgbClr val="44A0B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12">
            <a:extLst>
              <a:ext uri="{FF2B5EF4-FFF2-40B4-BE49-F238E27FC236}">
                <a16:creationId xmlns:a16="http://schemas.microsoft.com/office/drawing/2014/main" id="{8C3C8F75-AE61-483C-8BA1-B534ABC91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618" y="3032120"/>
            <a:ext cx="1010572" cy="29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제어기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543EEDD5-D67D-416F-97D3-1B25F0A70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7140" y="4153677"/>
            <a:ext cx="1220889" cy="54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모터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72FD6233-0AC4-4D05-AC82-60994558F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251" y="5754757"/>
            <a:ext cx="1220889" cy="40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모터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endParaRPr lang="ko-KR" altLang="en-US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4A0A82F-E01D-45A4-A648-2B733988314C}"/>
              </a:ext>
            </a:extLst>
          </p:cNvPr>
          <p:cNvCxnSpPr>
            <a:cxnSpLocks/>
          </p:cNvCxnSpPr>
          <p:nvPr/>
        </p:nvCxnSpPr>
        <p:spPr>
          <a:xfrm flipV="1">
            <a:off x="8587003" y="3724980"/>
            <a:ext cx="996899" cy="1"/>
          </a:xfrm>
          <a:prstGeom prst="bentConnector3">
            <a:avLst>
              <a:gd name="adj1" fmla="val 50000"/>
            </a:avLst>
          </a:prstGeom>
          <a:ln w="60325">
            <a:solidFill>
              <a:srgbClr val="1111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F0E3944-887D-4CE2-A028-233958A92BFC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7473924" y="5191014"/>
            <a:ext cx="773906" cy="1"/>
          </a:xfrm>
          <a:prstGeom prst="bentConnector3">
            <a:avLst>
              <a:gd name="adj1" fmla="val 50000"/>
            </a:avLst>
          </a:prstGeom>
          <a:ln w="60325">
            <a:solidFill>
              <a:srgbClr val="1111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03718B3E-5542-4AF8-9A9F-7369316505CE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6393054" y="3620235"/>
            <a:ext cx="705320" cy="925578"/>
          </a:xfrm>
          <a:prstGeom prst="bentConnector2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017AD54-4C0C-4DAA-82FB-CBF16E0D88F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300854" y="3730364"/>
            <a:ext cx="2907649" cy="3564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36DD301-7307-4005-82F5-23D9C61AE71F}"/>
              </a:ext>
            </a:extLst>
          </p:cNvPr>
          <p:cNvSpPr/>
          <p:nvPr/>
        </p:nvSpPr>
        <p:spPr>
          <a:xfrm>
            <a:off x="5037107" y="1031773"/>
            <a:ext cx="5855286" cy="5484931"/>
          </a:xfrm>
          <a:prstGeom prst="roundRect">
            <a:avLst/>
          </a:prstGeom>
          <a:noFill/>
          <a:ln w="50800">
            <a:solidFill>
              <a:srgbClr val="44A0B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3264838-CC04-48BB-97F2-751A8CD90CF4}"/>
              </a:ext>
            </a:extLst>
          </p:cNvPr>
          <p:cNvSpPr/>
          <p:nvPr/>
        </p:nvSpPr>
        <p:spPr>
          <a:xfrm>
            <a:off x="1177654" y="2600709"/>
            <a:ext cx="3074207" cy="2412965"/>
          </a:xfrm>
          <a:prstGeom prst="roundRect">
            <a:avLst/>
          </a:prstGeom>
          <a:noFill/>
          <a:ln w="50800">
            <a:solidFill>
              <a:srgbClr val="44A0B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Rectangle 12">
            <a:extLst>
              <a:ext uri="{FF2B5EF4-FFF2-40B4-BE49-F238E27FC236}">
                <a16:creationId xmlns:a16="http://schemas.microsoft.com/office/drawing/2014/main" id="{D0A61C67-A0E1-4888-84E7-75C9A1A0C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997" y="4143505"/>
            <a:ext cx="1100492" cy="34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2D/3D </a:t>
            </a: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모델링</a:t>
            </a:r>
          </a:p>
        </p:txBody>
      </p:sp>
      <p:sp>
        <p:nvSpPr>
          <p:cNvPr id="72" name="Rectangle 12">
            <a:extLst>
              <a:ext uri="{FF2B5EF4-FFF2-40B4-BE49-F238E27FC236}">
                <a16:creationId xmlns:a16="http://schemas.microsoft.com/office/drawing/2014/main" id="{04C5502E-4A14-4FBA-A922-9CAEE6D75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833" y="4213289"/>
            <a:ext cx="1066042" cy="34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제어용 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S/W</a:t>
            </a:r>
            <a:endParaRPr lang="ko-KR" altLang="en-US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51A3B53-764D-4372-83D4-31DD9FB94B7B}"/>
              </a:ext>
            </a:extLst>
          </p:cNvPr>
          <p:cNvSpPr/>
          <p:nvPr/>
        </p:nvSpPr>
        <p:spPr>
          <a:xfrm>
            <a:off x="2106256" y="1944528"/>
            <a:ext cx="1217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srgbClr val="404040"/>
                </a:solidFill>
                <a:latin typeface="+mj-lt"/>
                <a:ea typeface="맑은 고딕" panose="020B0503020000020004" pitchFamily="50" charset="-127"/>
              </a:rPr>
              <a:t>S/W</a:t>
            </a:r>
            <a:endParaRPr lang="en-US" altLang="ko-KR" sz="4000" kern="0" dirty="0">
              <a:solidFill>
                <a:srgbClr val="40404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84D5E81-2AC0-4684-9EFF-3811DEFD933E}"/>
              </a:ext>
            </a:extLst>
          </p:cNvPr>
          <p:cNvSpPr/>
          <p:nvPr/>
        </p:nvSpPr>
        <p:spPr>
          <a:xfrm>
            <a:off x="9312629" y="1208070"/>
            <a:ext cx="13211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srgbClr val="404040"/>
                </a:solidFill>
                <a:latin typeface="+mj-lt"/>
                <a:ea typeface="맑은 고딕" panose="020B0503020000020004" pitchFamily="50" charset="-127"/>
              </a:rPr>
              <a:t>H/W</a:t>
            </a:r>
            <a:endParaRPr lang="en-US" altLang="ko-KR" sz="4000" kern="0" dirty="0">
              <a:solidFill>
                <a:srgbClr val="404040"/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A91BFFB-99F7-448E-AFE4-D679300ED1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387" y="1126004"/>
            <a:ext cx="1057685" cy="790551"/>
          </a:xfrm>
          <a:prstGeom prst="rect">
            <a:avLst/>
          </a:prstGeom>
          <a:ln w="38100" cap="sq">
            <a:solidFill>
              <a:srgbClr val="43CBD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8" name="Rectangle 12">
            <a:extLst>
              <a:ext uri="{FF2B5EF4-FFF2-40B4-BE49-F238E27FC236}">
                <a16:creationId xmlns:a16="http://schemas.microsoft.com/office/drawing/2014/main" id="{FEAD1B0D-7B0A-4D30-B7E8-9BA7FA3D8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4507" y="1471866"/>
            <a:ext cx="1220889" cy="54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모터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endParaRPr lang="ko-KR" altLang="en-US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4EE0F1A-B5D1-4334-BF61-9159D76B72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11503" y="2271729"/>
            <a:ext cx="698747" cy="2"/>
          </a:xfrm>
          <a:prstGeom prst="bentConnector3">
            <a:avLst>
              <a:gd name="adj1" fmla="val 50000"/>
            </a:avLst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24FE778-79B5-4FE7-981B-724F4BEF91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3902" y="3329704"/>
            <a:ext cx="1057685" cy="790551"/>
          </a:xfrm>
          <a:prstGeom prst="rect">
            <a:avLst/>
          </a:prstGeom>
          <a:ln w="38100" cap="sq">
            <a:solidFill>
              <a:srgbClr val="43CBD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9AE5B08-2B9B-4018-AF16-3A1D676BCD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0152" y="5573932"/>
            <a:ext cx="1057685" cy="790551"/>
          </a:xfrm>
          <a:prstGeom prst="rect">
            <a:avLst/>
          </a:prstGeom>
          <a:ln w="38100" cap="sq">
            <a:solidFill>
              <a:srgbClr val="43CBD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E6F45A0-C75F-45EA-A0CE-19CD7EC54410}"/>
              </a:ext>
            </a:extLst>
          </p:cNvPr>
          <p:cNvCxnSpPr>
            <a:cxnSpLocks/>
            <a:stCxn id="32" idx="3"/>
            <a:endCxn id="43" idx="1"/>
          </p:cNvCxnSpPr>
          <p:nvPr/>
        </p:nvCxnSpPr>
        <p:spPr>
          <a:xfrm flipV="1">
            <a:off x="6467981" y="1521280"/>
            <a:ext cx="819406" cy="941614"/>
          </a:xfrm>
          <a:prstGeom prst="bentConnector3">
            <a:avLst>
              <a:gd name="adj1" fmla="val 50000"/>
            </a:avLst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F573EB0-A006-426B-A38A-446366A6CB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3441" y="1960624"/>
            <a:ext cx="1004540" cy="1004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Rectangle 12">
            <a:extLst>
              <a:ext uri="{FF2B5EF4-FFF2-40B4-BE49-F238E27FC236}">
                <a16:creationId xmlns:a16="http://schemas.microsoft.com/office/drawing/2014/main" id="{93BC890E-ACAA-460F-816A-8D53662E7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0830" y="1497975"/>
            <a:ext cx="1833899" cy="38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Power Supply</a:t>
            </a:r>
            <a:endParaRPr lang="ko-KR" altLang="en-US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490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21920"/>
            <a:ext cx="12192000" cy="697992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69270" y="51766"/>
            <a:ext cx="3786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1.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  <a:ea typeface="+mj-ea"/>
              </a:rPr>
              <a:t>시스템 구성도</a:t>
            </a:r>
            <a:endParaRPr lang="en-US" altLang="ko-KR" sz="900" kern="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5467C7-FFFD-44A8-A9CF-9D82606D0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759" y="1521424"/>
            <a:ext cx="11142482" cy="45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48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21920"/>
            <a:ext cx="12192000" cy="697992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4469" y="28124"/>
            <a:ext cx="2743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2.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  <a:ea typeface="+mj-ea"/>
              </a:rPr>
              <a:t>과제 목표</a:t>
            </a:r>
            <a:endParaRPr lang="en-US" altLang="ko-KR" sz="900" kern="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51490" y="1246277"/>
            <a:ext cx="10289016" cy="4643661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ea typeface="+mj-ea"/>
              </a:rPr>
              <a:t>초기 목표 </a:t>
            </a:r>
            <a:r>
              <a:rPr lang="en-US" altLang="ko-KR" sz="2400" dirty="0">
                <a:solidFill>
                  <a:schemeClr val="tx1"/>
                </a:solidFill>
                <a:ea typeface="+mj-ea"/>
              </a:rPr>
              <a:t>: 6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축 모터를 이용한 </a:t>
            </a:r>
            <a:r>
              <a:rPr lang="en-US" altLang="ko-KR" sz="2400" dirty="0">
                <a:solidFill>
                  <a:schemeClr val="tx1"/>
                </a:solidFill>
                <a:ea typeface="+mj-ea"/>
              </a:rPr>
              <a:t>5KG 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가량의 물체의 수평 제어</a:t>
            </a:r>
            <a:endParaRPr lang="en-US" altLang="ko-KR" sz="2400" dirty="0">
              <a:solidFill>
                <a:schemeClr val="tx1"/>
              </a:solidFill>
              <a:ea typeface="+mj-ea"/>
            </a:endParaRPr>
          </a:p>
          <a:p>
            <a:endParaRPr lang="en-US" altLang="ko-KR" sz="2400" dirty="0">
              <a:solidFill>
                <a:schemeClr val="tx1"/>
              </a:solidFill>
              <a:ea typeface="+mj-ea"/>
            </a:endParaRPr>
          </a:p>
          <a:p>
            <a:r>
              <a:rPr lang="ko-KR" altLang="en-US" sz="2400" dirty="0">
                <a:solidFill>
                  <a:schemeClr val="tx1"/>
                </a:solidFill>
                <a:ea typeface="+mj-ea"/>
              </a:rPr>
              <a:t>현재 목표 </a:t>
            </a:r>
            <a:r>
              <a:rPr lang="en-US" altLang="ko-KR" sz="2400" dirty="0">
                <a:solidFill>
                  <a:schemeClr val="tx1"/>
                </a:solidFill>
                <a:ea typeface="+mj-ea"/>
              </a:rPr>
              <a:t>: 3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축 모터를 이용한 테니스 공과 같은 물체의 수평 제어</a:t>
            </a:r>
            <a:r>
              <a:rPr lang="en-US" altLang="ko-KR" sz="2400" dirty="0">
                <a:solidFill>
                  <a:schemeClr val="tx1"/>
                </a:solidFill>
                <a:ea typeface="+mj-ea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정밀</a:t>
            </a:r>
            <a:r>
              <a:rPr lang="en-US" altLang="ko-KR" sz="24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2400" dirty="0">
              <a:solidFill>
                <a:schemeClr val="tx1"/>
              </a:solidFill>
              <a:ea typeface="+mj-ea"/>
            </a:endParaRPr>
          </a:p>
          <a:p>
            <a:endParaRPr lang="en-US" altLang="ko-KR" sz="24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ea typeface="+mj-ea"/>
              </a:rPr>
              <a:t>*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목표 수정 이유 </a:t>
            </a:r>
            <a:r>
              <a:rPr lang="en-US" altLang="ko-KR" sz="2400" dirty="0">
                <a:solidFill>
                  <a:schemeClr val="tx1"/>
                </a:solidFill>
                <a:ea typeface="+mj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비용적인 측면과 </a:t>
            </a:r>
            <a:r>
              <a:rPr lang="en-US" altLang="ko-KR" sz="2400" dirty="0">
                <a:solidFill>
                  <a:schemeClr val="tx1"/>
                </a:solidFill>
                <a:ea typeface="+mj-ea"/>
              </a:rPr>
              <a:t>6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축 모터 시퀀스에 대한 어려움</a:t>
            </a:r>
            <a:endParaRPr lang="en-US" altLang="ko-KR" sz="24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12E31-FA0B-4524-9CBD-612857999876}"/>
              </a:ext>
            </a:extLst>
          </p:cNvPr>
          <p:cNvSpPr txBox="1"/>
          <p:nvPr/>
        </p:nvSpPr>
        <p:spPr>
          <a:xfrm>
            <a:off x="11431857" y="94841"/>
            <a:ext cx="64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32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21920"/>
            <a:ext cx="12192000" cy="697992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36509" y="28124"/>
            <a:ext cx="61189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3.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  <a:ea typeface="+mj-ea"/>
              </a:rPr>
              <a:t>지난 발표 지적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  <a:ea typeface="+mj-ea"/>
              </a:rPr>
              <a:t>,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  <a:ea typeface="+mj-ea"/>
              </a:rPr>
              <a:t>보완 사항</a:t>
            </a:r>
            <a:endParaRPr lang="en-US" altLang="ko-KR" sz="900" kern="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12E31-FA0B-4524-9CBD-612857999876}"/>
              </a:ext>
            </a:extLst>
          </p:cNvPr>
          <p:cNvSpPr txBox="1"/>
          <p:nvPr/>
        </p:nvSpPr>
        <p:spPr>
          <a:xfrm>
            <a:off x="11431857" y="94841"/>
            <a:ext cx="64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A3A9-705C-4125-ABAA-A423389EFBAD}"/>
              </a:ext>
            </a:extLst>
          </p:cNvPr>
          <p:cNvSpPr txBox="1"/>
          <p:nvPr/>
        </p:nvSpPr>
        <p:spPr>
          <a:xfrm>
            <a:off x="1800516" y="1169064"/>
            <a:ext cx="2941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선정한 모터가 작품 목표에 부합한가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BC823-3E2C-4A9E-BC83-3A59EE074FC6}"/>
              </a:ext>
            </a:extLst>
          </p:cNvPr>
          <p:cNvSpPr txBox="1"/>
          <p:nvPr/>
        </p:nvSpPr>
        <p:spPr>
          <a:xfrm>
            <a:off x="5232202" y="1169064"/>
            <a:ext cx="5995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실제 테스트시 힘 부족 확인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최대 전력 공급</a:t>
            </a:r>
            <a:r>
              <a:rPr lang="en-US" altLang="ko-KR" sz="1600" dirty="0"/>
              <a:t>(</a:t>
            </a:r>
            <a:r>
              <a:rPr lang="ko-KR" altLang="en-US" sz="1600" dirty="0"/>
              <a:t>기존 </a:t>
            </a:r>
            <a:r>
              <a:rPr lang="en-US" altLang="ko-KR" sz="1600" dirty="0"/>
              <a:t>5V -&gt; </a:t>
            </a:r>
            <a:r>
              <a:rPr lang="ko-KR" altLang="en-US" sz="1600" dirty="0"/>
              <a:t>최대인 </a:t>
            </a:r>
            <a:r>
              <a:rPr lang="en-US" altLang="ko-KR" sz="1600" dirty="0"/>
              <a:t>7V </a:t>
            </a:r>
            <a:r>
              <a:rPr lang="ko-KR" altLang="en-US" sz="1600" dirty="0"/>
              <a:t>공급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endParaRPr lang="en-US" altLang="ko-KR" sz="1600" dirty="0"/>
          </a:p>
          <a:p>
            <a:r>
              <a:rPr lang="ko-KR" altLang="en-US" sz="1600" dirty="0"/>
              <a:t>작품 목표 수정</a:t>
            </a:r>
            <a:r>
              <a:rPr lang="en-US" altLang="ko-KR" sz="1600" dirty="0"/>
              <a:t>(5kg</a:t>
            </a:r>
            <a:r>
              <a:rPr lang="ko-KR" altLang="en-US" sz="1600" dirty="0"/>
              <a:t>이상의 물체를</a:t>
            </a:r>
            <a:r>
              <a:rPr lang="en-US" altLang="ko-KR" sz="1600" dirty="0"/>
              <a:t> </a:t>
            </a:r>
            <a:r>
              <a:rPr lang="ko-KR" altLang="en-US" sz="1600" dirty="0"/>
              <a:t>수평조정 </a:t>
            </a:r>
            <a:r>
              <a:rPr lang="en-US" altLang="ko-KR" sz="1600" dirty="0"/>
              <a:t>-&gt; 500g </a:t>
            </a:r>
            <a:r>
              <a:rPr lang="ko-KR" altLang="en-US" sz="1600" dirty="0"/>
              <a:t>정밀제어</a:t>
            </a:r>
            <a:r>
              <a:rPr lang="en-US" altLang="ko-KR" sz="16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EC8EA-7330-4716-B60E-5E0472C1EEED}"/>
              </a:ext>
            </a:extLst>
          </p:cNvPr>
          <p:cNvSpPr txBox="1"/>
          <p:nvPr/>
        </p:nvSpPr>
        <p:spPr>
          <a:xfrm>
            <a:off x="1800516" y="4172903"/>
            <a:ext cx="2752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작동 공식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A37B1-B317-4DAC-B009-3CE258186CC4}"/>
              </a:ext>
            </a:extLst>
          </p:cNvPr>
          <p:cNvSpPr txBox="1"/>
          <p:nvPr/>
        </p:nvSpPr>
        <p:spPr>
          <a:xfrm>
            <a:off x="5232202" y="3049519"/>
            <a:ext cx="65025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/>
              <a:t>키르메틱스</a:t>
            </a:r>
            <a:r>
              <a:rPr lang="ko-KR" altLang="en-US" sz="1600" dirty="0"/>
              <a:t> 공식을 적용하기엔 하드웨어적 오차가 매우 큼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ko-KR" altLang="en-US" sz="1600" dirty="0"/>
              <a:t>지지대 부분 오차가 발생하여 공식을 적용하기엔 변수가 많아 힘들 것으로 예상 됨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ko-KR" altLang="en-US" sz="1600" dirty="0"/>
              <a:t>공식을 이용한 각 모터의 각도를 설정하여 제어하려고 했으나 모터의 반응과 작동 시 부품간 오차가 발생하여 정해진 각도로 이동 하였음에도 불구하고 수평 제어가 안됨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r>
              <a:rPr lang="ko-KR" altLang="en-US" sz="1600" dirty="0"/>
              <a:t>공식을 사용하여 제어하기보단 센서의 값에 따른</a:t>
            </a:r>
            <a:endParaRPr lang="en-US" altLang="ko-KR" sz="1600" dirty="0"/>
          </a:p>
          <a:p>
            <a:r>
              <a:rPr lang="ko-KR" altLang="en-US" sz="1600" dirty="0"/>
              <a:t>지속적인 피드백제어를 이용하여 제어</a:t>
            </a:r>
          </a:p>
          <a:p>
            <a:pPr algn="just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46209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21920"/>
            <a:ext cx="12192000" cy="697992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77577" y="28124"/>
            <a:ext cx="5836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4.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  <a:ea typeface="+mj-ea"/>
              </a:rPr>
              <a:t>작품 세부 기술개발 내용</a:t>
            </a:r>
            <a:endParaRPr lang="en-US" altLang="ko-KR" sz="900" kern="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12E31-FA0B-4524-9CBD-612857999876}"/>
              </a:ext>
            </a:extLst>
          </p:cNvPr>
          <p:cNvSpPr txBox="1"/>
          <p:nvPr/>
        </p:nvSpPr>
        <p:spPr>
          <a:xfrm>
            <a:off x="11431857" y="94841"/>
            <a:ext cx="64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1A12D4D0-6CE1-4327-8207-9DAA5F33192A}"/>
              </a:ext>
            </a:extLst>
          </p:cNvPr>
          <p:cNvSpPr/>
          <p:nvPr/>
        </p:nvSpPr>
        <p:spPr>
          <a:xfrm>
            <a:off x="1444815" y="1444397"/>
            <a:ext cx="9302370" cy="4155125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ea typeface="+mj-ea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해당 센서와 모터만 있다면 크기가 어떻든 어려운 공식의</a:t>
            </a:r>
            <a:endParaRPr lang="en-US" altLang="ko-KR" sz="24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ea typeface="+mj-ea"/>
              </a:rPr>
              <a:t>   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사용 없이 수평 제어 가능</a:t>
            </a:r>
          </a:p>
          <a:p>
            <a:r>
              <a:rPr lang="ko-KR" altLang="en-US" sz="2400" dirty="0">
                <a:solidFill>
                  <a:schemeClr val="tx1"/>
                </a:solidFill>
                <a:ea typeface="+mj-ea"/>
              </a:rPr>
              <a:t>    </a:t>
            </a:r>
            <a:endParaRPr lang="en-US" altLang="ko-KR" sz="24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ea typeface="+mj-ea"/>
              </a:rPr>
              <a:t>   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단</a:t>
            </a:r>
            <a:r>
              <a:rPr lang="en-US" altLang="ko-KR" sz="2400" dirty="0">
                <a:solidFill>
                  <a:schemeClr val="tx1"/>
                </a:solidFill>
                <a:ea typeface="+mj-ea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추가적인 작동 모드</a:t>
            </a:r>
            <a:r>
              <a:rPr lang="en-US" altLang="ko-KR" sz="2400" dirty="0">
                <a:solidFill>
                  <a:schemeClr val="tx1"/>
                </a:solidFill>
                <a:ea typeface="+mj-ea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기존 각도 수정 등</a:t>
            </a:r>
            <a:r>
              <a:rPr lang="en-US" altLang="ko-KR" sz="2400" dirty="0">
                <a:solidFill>
                  <a:schemeClr val="tx1"/>
                </a:solidFill>
                <a:ea typeface="+mj-ea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는 어려움이 있음</a:t>
            </a:r>
            <a:endParaRPr lang="en-US" altLang="ko-KR" sz="2400" dirty="0">
              <a:solidFill>
                <a:schemeClr val="tx1"/>
              </a:solidFill>
              <a:ea typeface="+mj-ea"/>
            </a:endParaRPr>
          </a:p>
          <a:p>
            <a:endParaRPr lang="en-US" altLang="ko-KR" sz="24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ea typeface="+mj-ea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모터의 힘을 좀 더 키울 수 있다면 무거운 물체들도 수평 제어</a:t>
            </a:r>
            <a:endParaRPr lang="en-US" altLang="ko-KR" sz="24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ea typeface="+mj-ea"/>
              </a:rPr>
              <a:t>   </a:t>
            </a:r>
            <a:r>
              <a:rPr lang="ko-KR" altLang="en-US" sz="2400" dirty="0">
                <a:solidFill>
                  <a:schemeClr val="tx1"/>
                </a:solidFill>
                <a:ea typeface="+mj-ea"/>
              </a:rPr>
              <a:t>가능</a:t>
            </a:r>
            <a:endParaRPr lang="en-US" altLang="ko-KR" sz="2400" dirty="0">
              <a:solidFill>
                <a:schemeClr val="tx1"/>
              </a:solidFill>
              <a:ea typeface="+mj-ea"/>
            </a:endParaRPr>
          </a:p>
          <a:p>
            <a:endParaRPr lang="en-US" altLang="ko-KR" sz="2400" dirty="0">
              <a:solidFill>
                <a:schemeClr val="tx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487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7"/>
          <p:cNvSpPr/>
          <p:nvPr/>
        </p:nvSpPr>
        <p:spPr>
          <a:xfrm>
            <a:off x="0" y="-106679"/>
            <a:ext cx="12192000" cy="696467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37610" y="47707"/>
            <a:ext cx="4707255" cy="636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>
                <a:solidFill>
                  <a:prstClr val="white"/>
                </a:solidFill>
                <a:latin typeface="+mj-ea"/>
                <a:ea typeface="+mj-ea"/>
              </a:rPr>
              <a:t>5. </a:t>
            </a:r>
            <a:r>
              <a:rPr lang="ko-KR" altLang="en-US" sz="3600" b="1" kern="0">
                <a:solidFill>
                  <a:srgbClr val="43CBD7"/>
                </a:solidFill>
                <a:latin typeface="+mj-ea"/>
                <a:ea typeface="+mj-ea"/>
              </a:rPr>
              <a:t>계획대비 진행 상황</a:t>
            </a:r>
            <a:endParaRPr lang="en-US" altLang="ko-KR" sz="3600" b="1" kern="0">
              <a:solidFill>
                <a:srgbClr val="43CBD7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1857" y="94841"/>
            <a:ext cx="643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PO6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>
          <a:xfrm>
            <a:off x="30067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>
          <a:xfrm>
            <a:off x="2262433" y="-584462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_x199953792"/>
          <p:cNvSpPr>
            <a:spLocks noChangeArrowheads="1"/>
          </p:cNvSpPr>
          <p:nvPr/>
        </p:nvSpPr>
        <p:spPr>
          <a:xfrm>
            <a:off x="1625124" y="888241"/>
            <a:ext cx="657225" cy="133350"/>
          </a:xfrm>
          <a:prstGeom prst="rect">
            <a:avLst/>
          </a:prstGeom>
          <a:solidFill>
            <a:srgbClr val="719FD1"/>
          </a:solidFill>
          <a:ln w="4191">
            <a:solidFill>
              <a:srgbClr val="000000"/>
            </a:solidFill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_x199955392"/>
          <p:cNvSpPr>
            <a:spLocks noChangeArrowheads="1"/>
          </p:cNvSpPr>
          <p:nvPr/>
        </p:nvSpPr>
        <p:spPr>
          <a:xfrm>
            <a:off x="1625124" y="1149810"/>
            <a:ext cx="657225" cy="133350"/>
          </a:xfrm>
          <a:prstGeom prst="rect">
            <a:avLst/>
          </a:prstGeom>
          <a:solidFill>
            <a:srgbClr val="C75252"/>
          </a:solidFill>
          <a:ln w="4191">
            <a:solidFill>
              <a:srgbClr val="000000"/>
            </a:solidFill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49500" y="847194"/>
            <a:ext cx="6572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진행계획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49500" y="1108763"/>
            <a:ext cx="6572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진행상황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56225" y="878993"/>
            <a:ext cx="4751622" cy="366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H/W : 90% , S/W : 60% , </a:t>
            </a:r>
            <a:r>
              <a:rPr lang="ko-KR" altLang="en-US"/>
              <a:t>전체 완성도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75%</a:t>
            </a:r>
            <a:endParaRPr lang="ko-KR" alt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</p:nvPr>
        </p:nvGraphicFramePr>
        <p:xfrm>
          <a:off x="1355899" y="1294326"/>
          <a:ext cx="9480199" cy="5563676"/>
        </p:xfrm>
        <a:graphic>
          <a:graphicData uri="http://schemas.openxmlformats.org/drawingml/2006/table">
            <a:tbl>
              <a:tblPr/>
              <a:tblGrid>
                <a:gridCol w="849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2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92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92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92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92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82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182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6840">
                <a:tc grid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과제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담당자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40">
                <a:tc rowSpan="10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H/W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모터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센서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프레임 선정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전원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센서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모터 </a:t>
                      </a: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TEST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전원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연결 회로 설계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최영운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이병준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프레임 설계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조립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최윤재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이병준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회로연결 및 작품 조립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최윤재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최영운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6840">
                <a:tc rowSpan="10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S/W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센서 데이터 읽기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해석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최영운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이용선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이병준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모터 정밀제어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이용선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이병준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작동 공식 설계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최영운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이용선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이병준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MCU S/W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설계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최영운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센서 데이터를 통한 모터 제어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최영운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이용선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16840"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작품 동작 확인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전원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16840"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보완점 파악 및 보완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19FD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전원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732" marR="40732" marT="11261" marB="112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>
          <a:xfrm>
            <a:off x="30067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08286"/>
            <a:ext cx="12192000" cy="69662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71995" y="51766"/>
            <a:ext cx="2581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+mj-ea"/>
              </a:rPr>
              <a:t>6.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+mj-ea"/>
              </a:rPr>
              <a:t>진행상황</a:t>
            </a:r>
            <a:endParaRPr lang="en-US" altLang="ko-KR" sz="900" kern="0" dirty="0">
              <a:solidFill>
                <a:prstClr val="white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EA86E-4AA1-4C2B-AA4B-77D1692183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1" y="990600"/>
            <a:ext cx="2644139" cy="2644139"/>
          </a:xfrm>
          <a:prstGeom prst="rect">
            <a:avLst/>
          </a:prstGeom>
        </p:spPr>
      </p:pic>
      <p:pic>
        <p:nvPicPr>
          <p:cNvPr id="9" name="그림 8" descr="개체, 시계이(가) 표시된 사진&#10;&#10;자동 생성된 설명">
            <a:extLst>
              <a:ext uri="{FF2B5EF4-FFF2-40B4-BE49-F238E27FC236}">
                <a16:creationId xmlns:a16="http://schemas.microsoft.com/office/drawing/2014/main" id="{67D906E6-D88F-410D-8455-1515CA060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3924300"/>
            <a:ext cx="2644139" cy="2644139"/>
          </a:xfrm>
          <a:prstGeom prst="rect">
            <a:avLst/>
          </a:prstGeom>
        </p:spPr>
      </p:pic>
      <p:pic>
        <p:nvPicPr>
          <p:cNvPr id="12" name="그림 11" descr="개체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3237F8CB-1C8E-4EF6-BC40-789FE9A587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82" y="3924300"/>
            <a:ext cx="2644139" cy="2644139"/>
          </a:xfrm>
          <a:prstGeom prst="rect">
            <a:avLst/>
          </a:prstGeom>
        </p:spPr>
      </p:pic>
      <p:pic>
        <p:nvPicPr>
          <p:cNvPr id="14" name="그림 13" descr="테이블, 플레이트, 실내, 앉아있는이(가) 표시된 사진&#10;&#10;자동 생성된 설명">
            <a:extLst>
              <a:ext uri="{FF2B5EF4-FFF2-40B4-BE49-F238E27FC236}">
                <a16:creationId xmlns:a16="http://schemas.microsoft.com/office/drawing/2014/main" id="{E4F84DB8-9CCE-43F9-BA85-9AFDDE2235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52" y="984934"/>
            <a:ext cx="2649169" cy="2650438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FE80F2-70C8-494A-B1EE-2490C49CC45F}"/>
              </a:ext>
            </a:extLst>
          </p:cNvPr>
          <p:cNvSpPr/>
          <p:nvPr/>
        </p:nvSpPr>
        <p:spPr>
          <a:xfrm>
            <a:off x="5305405" y="3489352"/>
            <a:ext cx="1576162" cy="57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E9398A-6B0A-43C0-9163-53FCC3B7DFDF}"/>
              </a:ext>
            </a:extLst>
          </p:cNvPr>
          <p:cNvSpPr txBox="1"/>
          <p:nvPr/>
        </p:nvSpPr>
        <p:spPr>
          <a:xfrm>
            <a:off x="4827552" y="2670052"/>
            <a:ext cx="25318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솔리드웍스로</a:t>
            </a:r>
            <a:r>
              <a:rPr lang="ko-KR" altLang="en-US" sz="1400" dirty="0"/>
              <a:t> 모델링을 한 후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3D</a:t>
            </a:r>
            <a:r>
              <a:rPr lang="ko-KR" altLang="en-US" sz="1400" dirty="0"/>
              <a:t>프린터와 아크릴 발주를 통해 실제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09B0F-A8DC-49EA-9DE2-6B8C4843C66A}"/>
              </a:ext>
            </a:extLst>
          </p:cNvPr>
          <p:cNvSpPr txBox="1"/>
          <p:nvPr/>
        </p:nvSpPr>
        <p:spPr>
          <a:xfrm>
            <a:off x="10866249" y="84841"/>
            <a:ext cx="117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PO4, PO5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202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463</Words>
  <Application>Microsoft Office PowerPoint</Application>
  <PresentationFormat>와이드스크린</PresentationFormat>
  <Paragraphs>120</Paragraphs>
  <Slides>14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함초롬바탕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010-4766-9461 010-4766-9461</cp:lastModifiedBy>
  <cp:revision>189</cp:revision>
  <dcterms:created xsi:type="dcterms:W3CDTF">2019-10-04T04:09:33Z</dcterms:created>
  <dcterms:modified xsi:type="dcterms:W3CDTF">2020-06-09T16:20:29Z</dcterms:modified>
  <cp:version>1000.0000.01</cp:version>
</cp:coreProperties>
</file>